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58" r:id="rId9"/>
    <p:sldId id="259" r:id="rId10"/>
    <p:sldId id="260" r:id="rId11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Locales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Hybrides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Locales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Hybrides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367168-A7C3-4A51-ACFE-4D76B720982F}" type="datetime1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4F1169-1988-463B-A52C-EF5C9A50040C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63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3B20A7-A3FE-46B9-84EA-B4257BA7E60C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5E3FBB-57D2-4FB3-B51E-0FDE8CEE6791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E9F9435-70D7-42BA-8564-5EC34B97B69E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34D2F-0B02-482E-ABD2-95D8C2FF2A58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26ECFBB-4871-428F-B4AE-1EF357E63674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517F14-0D9C-452E-A596-36902551AE9C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9BF800-A62B-4735-B9A7-5450007C0A78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267E0-A979-4430-94B4-54611641D8EE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8A73B6-B077-488D-82CF-3056D5BAC73E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8F108A3-3495-404B-9869-1BA62DF0E465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B550F6-4238-41AE-B6F4-4D375745C983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BBB97F02-5EDD-4BF6-BE41-AB41D1FEABF8}" type="datetime1">
              <a:rPr lang="fr-FR" noProof="0" smtClean="0"/>
              <a:t>12/06/2023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7" name="Image 6" descr="Connexions numériqu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fr-FR" sz="2800" dirty="0">
                <a:solidFill>
                  <a:schemeClr val="bg1"/>
                </a:solidFill>
              </a:rPr>
              <a:t>LA TECHNOLOGIE : </a:t>
            </a:r>
            <a:br>
              <a:rPr lang="fr-FR" sz="2800" dirty="0">
                <a:solidFill>
                  <a:schemeClr val="bg1"/>
                </a:solidFill>
              </a:rPr>
            </a:br>
            <a:r>
              <a:rPr lang="fr-FR" sz="2800" dirty="0">
                <a:solidFill>
                  <a:schemeClr val="bg1"/>
                </a:solidFill>
              </a:rPr>
              <a:t>UNE ÉVOLUTION DANS LE DOMAINE DE L'INFORMATIQUE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endParaRPr lang="fr-FR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fr-FR">
                <a:solidFill>
                  <a:srgbClr val="FFFFFF"/>
                </a:solidFill>
              </a:rPr>
              <a:t>Merci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fr-FR">
                <a:solidFill>
                  <a:schemeClr val="bg2"/>
                </a:solidFill>
              </a:rPr>
              <a:t>someone@example.com</a:t>
            </a:r>
          </a:p>
          <a:p>
            <a:pPr rtl="0"/>
            <a:endParaRPr lang="fr-FR">
              <a:solidFill>
                <a:schemeClr val="bg2"/>
              </a:solidFill>
            </a:endParaRPr>
          </a:p>
          <a:p>
            <a:pPr rtl="0"/>
            <a:endParaRPr lang="fr-FR">
              <a:solidFill>
                <a:schemeClr val="bg2"/>
              </a:solidFill>
            </a:endParaRPr>
          </a:p>
        </p:txBody>
      </p:sp>
      <p:pic>
        <p:nvPicPr>
          <p:cNvPr id="5" name="Image 4" descr="Valeurs numériqu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7911B-A1CB-7F79-E714-F3256CE2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PRESENTATION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4FB7F2-C1A9-4614-F8B8-3F1D1D2DE73D}"/>
              </a:ext>
            </a:extLst>
          </p:cNvPr>
          <p:cNvSpPr txBox="1"/>
          <p:nvPr/>
        </p:nvSpPr>
        <p:spPr>
          <a:xfrm>
            <a:off x="452927" y="2144994"/>
            <a:ext cx="110296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masis MT Pro" panose="02040504050005020304" pitchFamily="18" charset="0"/>
              </a:rPr>
              <a:t>Gérald Laronche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masis MT Pro" panose="02040504050005020304" pitchFamily="18" charset="0"/>
              </a:rPr>
              <a:t>37 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masis MT Pro" panose="02040504050005020304" pitchFamily="18" charset="0"/>
              </a:rPr>
              <a:t>Master cursus IT chez Hexagone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masis MT Pro" panose="02040504050005020304" pitchFamily="18" charset="0"/>
              </a:rPr>
              <a:t>Alternance chez Ecritel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masis MT Pro" panose="02040504050005020304" pitchFamily="18" charset="0"/>
              </a:rPr>
              <a:t>Administrateur réseau</a:t>
            </a:r>
          </a:p>
        </p:txBody>
      </p:sp>
    </p:spTree>
    <p:extLst>
      <p:ext uri="{BB962C8B-B14F-4D97-AF65-F5344CB8AC3E}">
        <p14:creationId xmlns:p14="http://schemas.microsoft.com/office/powerpoint/2010/main" val="324545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7911B-A1CB-7F79-E714-F3256CE2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Graphique 6" descr="Répéter avec un remplissage uni">
            <a:extLst>
              <a:ext uri="{FF2B5EF4-FFF2-40B4-BE49-F238E27FC236}">
                <a16:creationId xmlns:a16="http://schemas.microsoft.com/office/drawing/2014/main" id="{E5795962-6EEE-C2A8-F12B-7E998A96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4647" y="2680175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B29838D-C3F5-1EF3-5FE0-6CD1F6BA967B}"/>
              </a:ext>
            </a:extLst>
          </p:cNvPr>
          <p:cNvSpPr txBox="1"/>
          <p:nvPr/>
        </p:nvSpPr>
        <p:spPr>
          <a:xfrm>
            <a:off x="1573234" y="3847460"/>
            <a:ext cx="13372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Travail</a:t>
            </a:r>
            <a:br>
              <a:rPr lang="fr-FR" sz="2800" dirty="0"/>
            </a:br>
            <a:r>
              <a:rPr lang="fr-FR" sz="2800" dirty="0"/>
              <a:t>répétitif</a:t>
            </a:r>
          </a:p>
        </p:txBody>
      </p:sp>
      <p:pic>
        <p:nvPicPr>
          <p:cNvPr id="4" name="Graphique 3" descr="Pièces avec un remplissage uni">
            <a:extLst>
              <a:ext uri="{FF2B5EF4-FFF2-40B4-BE49-F238E27FC236}">
                <a16:creationId xmlns:a16="http://schemas.microsoft.com/office/drawing/2014/main" id="{D1D7A161-3AB4-44EE-0B06-2D36C4315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2357" y="2680175"/>
            <a:ext cx="914400" cy="914400"/>
          </a:xfrm>
          <a:prstGeom prst="rect">
            <a:avLst/>
          </a:prstGeom>
        </p:spPr>
      </p:pic>
      <p:pic>
        <p:nvPicPr>
          <p:cNvPr id="6" name="Graphique 5" descr="Cœur avec battements contour">
            <a:extLst>
              <a:ext uri="{FF2B5EF4-FFF2-40B4-BE49-F238E27FC236}">
                <a16:creationId xmlns:a16="http://schemas.microsoft.com/office/drawing/2014/main" id="{93ECD5FE-FB24-FB8E-7C16-2EE0817432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3502" y="2680175"/>
            <a:ext cx="914400" cy="914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8E46A47-6167-F152-D9BC-FD8BE1D90D80}"/>
              </a:ext>
            </a:extLst>
          </p:cNvPr>
          <p:cNvSpPr txBox="1"/>
          <p:nvPr/>
        </p:nvSpPr>
        <p:spPr>
          <a:xfrm>
            <a:off x="5237744" y="3725763"/>
            <a:ext cx="1705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Contrainte :</a:t>
            </a:r>
          </a:p>
          <a:p>
            <a:pPr algn="ctr"/>
            <a:r>
              <a:rPr lang="fr-FR" sz="2400" dirty="0"/>
              <a:t>Santé</a:t>
            </a:r>
          </a:p>
          <a:p>
            <a:pPr algn="ctr"/>
            <a:r>
              <a:rPr lang="fr-FR" sz="2400" dirty="0"/>
              <a:t>Fatigue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6C22AD-8998-47DE-8E89-713B37710BA8}"/>
              </a:ext>
            </a:extLst>
          </p:cNvPr>
          <p:cNvSpPr txBox="1"/>
          <p:nvPr/>
        </p:nvSpPr>
        <p:spPr>
          <a:xfrm>
            <a:off x="9401589" y="4062903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Coûts</a:t>
            </a:r>
          </a:p>
        </p:txBody>
      </p:sp>
    </p:spTree>
    <p:extLst>
      <p:ext uri="{BB962C8B-B14F-4D97-AF65-F5344CB8AC3E}">
        <p14:creationId xmlns:p14="http://schemas.microsoft.com/office/powerpoint/2010/main" val="35920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7911B-A1CB-7F79-E714-F3256CE2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F7632F4-5B58-CFA5-2E9A-DE1DE9B952F7}"/>
              </a:ext>
            </a:extLst>
          </p:cNvPr>
          <p:cNvSpPr txBox="1"/>
          <p:nvPr/>
        </p:nvSpPr>
        <p:spPr>
          <a:xfrm>
            <a:off x="575894" y="2505670"/>
            <a:ext cx="101259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Définition du terme « Automatisation »</a:t>
            </a:r>
          </a:p>
          <a:p>
            <a:endParaRPr lang="fr-FR" dirty="0"/>
          </a:p>
          <a:p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 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L’automatisation est le terme qui décrit les applications technologiques où l'apport humain est minimisé. </a:t>
            </a:r>
            <a:b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Cela inclut l'automatisation des processus métier (BPA, Business Process Automation), </a:t>
            </a:r>
            <a:b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l'automatisation de l'informatique, les applications personnelles telles que la domotique, entre autres 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».</a:t>
            </a:r>
          </a:p>
          <a:p>
            <a:pPr algn="r"/>
            <a:r>
              <a:rPr lang="fr-FR" dirty="0">
                <a:latin typeface="Times New Roman" panose="02020603050405020304" pitchFamily="18" charset="0"/>
              </a:rPr>
              <a:t>IBM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623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7911B-A1CB-7F79-E714-F3256CE2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PROBLEMATIQUE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F7632F4-5B58-CFA5-2E9A-DE1DE9B952F7}"/>
              </a:ext>
            </a:extLst>
          </p:cNvPr>
          <p:cNvSpPr txBox="1"/>
          <p:nvPr/>
        </p:nvSpPr>
        <p:spPr>
          <a:xfrm>
            <a:off x="575894" y="2505670"/>
            <a:ext cx="6535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L’évolution technologique est-il bénéfique ou un frein à l’Humanité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A0AD40-B3E0-BEB7-2FB0-55DCFCE003FA}"/>
              </a:ext>
            </a:extLst>
          </p:cNvPr>
          <p:cNvSpPr txBox="1"/>
          <p:nvPr/>
        </p:nvSpPr>
        <p:spPr>
          <a:xfrm>
            <a:off x="666572" y="3238856"/>
            <a:ext cx="11029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Exemple 1 : Les chaînes de montage automobile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Exemple 2 : Un programme informatique</a:t>
            </a:r>
          </a:p>
        </p:txBody>
      </p:sp>
    </p:spTree>
    <p:extLst>
      <p:ext uri="{BB962C8B-B14F-4D97-AF65-F5344CB8AC3E}">
        <p14:creationId xmlns:p14="http://schemas.microsoft.com/office/powerpoint/2010/main" val="15183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7911B-A1CB-7F79-E714-F3256CE2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LIMITES DE L’AUTOMATISATION</a:t>
            </a:r>
          </a:p>
        </p:txBody>
      </p:sp>
      <p:pic>
        <p:nvPicPr>
          <p:cNvPr id="6" name="Graphique 5" descr="Poids inégaux contour">
            <a:extLst>
              <a:ext uri="{FF2B5EF4-FFF2-40B4-BE49-F238E27FC236}">
                <a16:creationId xmlns:a16="http://schemas.microsoft.com/office/drawing/2014/main" id="{D057C15C-6D17-A9CA-FCAC-53F3E6794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238" y="2463120"/>
            <a:ext cx="1385454" cy="13854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A82E6EB-A46C-DE65-4B37-F8BF04C5C287}"/>
              </a:ext>
            </a:extLst>
          </p:cNvPr>
          <p:cNvSpPr txBox="1"/>
          <p:nvPr/>
        </p:nvSpPr>
        <p:spPr>
          <a:xfrm>
            <a:off x="1684483" y="4000947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ETIQUE</a:t>
            </a:r>
          </a:p>
        </p:txBody>
      </p:sp>
      <p:pic>
        <p:nvPicPr>
          <p:cNvPr id="9" name="Graphique 8" descr="Cerveau dans une tête avec un remplissage uni">
            <a:extLst>
              <a:ext uri="{FF2B5EF4-FFF2-40B4-BE49-F238E27FC236}">
                <a16:creationId xmlns:a16="http://schemas.microsoft.com/office/drawing/2014/main" id="{E3348DE4-E56B-940C-55DD-DD75B5F50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3409" y="2603974"/>
            <a:ext cx="1238353" cy="1238353"/>
          </a:xfrm>
          <a:prstGeom prst="rect">
            <a:avLst/>
          </a:prstGeom>
        </p:spPr>
      </p:pic>
      <p:pic>
        <p:nvPicPr>
          <p:cNvPr id="11" name="Graphique 10" descr="Vibration du téléphone avec un remplissage uni">
            <a:extLst>
              <a:ext uri="{FF2B5EF4-FFF2-40B4-BE49-F238E27FC236}">
                <a16:creationId xmlns:a16="http://schemas.microsoft.com/office/drawing/2014/main" id="{2D82DA9C-A586-4817-75C2-832EFB1CB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0374" y="2603974"/>
            <a:ext cx="1238353" cy="123835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163D3FF-5989-3CF3-D068-2536E9E5E272}"/>
              </a:ext>
            </a:extLst>
          </p:cNvPr>
          <p:cNvSpPr txBox="1"/>
          <p:nvPr/>
        </p:nvSpPr>
        <p:spPr>
          <a:xfrm>
            <a:off x="5033474" y="4000947"/>
            <a:ext cx="217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ADDICTION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4CAFBA6-B5D8-9FB4-8054-B0F41D241066}"/>
              </a:ext>
            </a:extLst>
          </p:cNvPr>
          <p:cNvSpPr txBox="1"/>
          <p:nvPr/>
        </p:nvSpPr>
        <p:spPr>
          <a:xfrm>
            <a:off x="8827269" y="4000947"/>
            <a:ext cx="217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CORPOREL</a:t>
            </a:r>
          </a:p>
        </p:txBody>
      </p:sp>
    </p:spTree>
    <p:extLst>
      <p:ext uri="{BB962C8B-B14F-4D97-AF65-F5344CB8AC3E}">
        <p14:creationId xmlns:p14="http://schemas.microsoft.com/office/powerpoint/2010/main" val="162968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7911B-A1CB-7F79-E714-F3256CE2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b="0" kern="1200" cap="all">
                <a:latin typeface="+mj-lt"/>
                <a:ea typeface="+mj-ea"/>
                <a:cs typeface="+mj-cs"/>
              </a:rPr>
              <a:t>LES BIENFAITS DE L’AUTOMATISATION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D69722-A69E-BB5F-FDC4-BA306B17488F}"/>
              </a:ext>
            </a:extLst>
          </p:cNvPr>
          <p:cNvSpPr txBox="1"/>
          <p:nvPr/>
        </p:nvSpPr>
        <p:spPr>
          <a:xfrm>
            <a:off x="581193" y="2228003"/>
            <a:ext cx="5422390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fr-FR">
                <a:solidFill>
                  <a:schemeClr val="tx2"/>
                </a:solidFill>
              </a:rPr>
              <a:t>Quantité d’information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fr-FR">
              <a:solidFill>
                <a:schemeClr val="tx2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fr-FR">
                <a:solidFill>
                  <a:schemeClr val="tx2"/>
                </a:solidFill>
              </a:rPr>
              <a:t>Les réseaux sociaux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fr-FR">
              <a:solidFill>
                <a:schemeClr val="tx2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fr-FR">
                <a:solidFill>
                  <a:schemeClr val="tx2"/>
                </a:solidFill>
              </a:rPr>
              <a:t>Le télétravail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fr-FR">
              <a:solidFill>
                <a:schemeClr val="tx2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fr-FR">
                <a:solidFill>
                  <a:schemeClr val="tx2"/>
                </a:solidFill>
              </a:rPr>
              <a:t>L’impact environnemental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fr-FR">
              <a:solidFill>
                <a:schemeClr val="tx2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fr-FR">
                <a:solidFill>
                  <a:schemeClr val="tx2"/>
                </a:solidFill>
              </a:rPr>
              <a:t>L’impact sur la santé</a:t>
            </a:r>
          </a:p>
        </p:txBody>
      </p:sp>
      <p:pic>
        <p:nvPicPr>
          <p:cNvPr id="5" name="Image 4" descr="Un homme appuyé contre une porte">
            <a:extLst>
              <a:ext uri="{FF2B5EF4-FFF2-40B4-BE49-F238E27FC236}">
                <a16:creationId xmlns:a16="http://schemas.microsoft.com/office/drawing/2014/main" id="{48DE4689-722A-1850-41D2-4B2527C4C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" r="-1" b="-1"/>
          <a:stretch/>
        </p:blipFill>
        <p:spPr>
          <a:xfrm>
            <a:off x="6188417" y="2228003"/>
            <a:ext cx="5422392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2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Contexte concurrentiel</a:t>
            </a:r>
          </a:p>
        </p:txBody>
      </p:sp>
      <p:pic>
        <p:nvPicPr>
          <p:cNvPr id="11" name="Espace réservé du contenu 4" descr="Graphique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1025" y="2231480"/>
            <a:ext cx="5422900" cy="3625353"/>
          </a:xfrm>
        </p:spPr>
      </p:pic>
      <p:pic>
        <p:nvPicPr>
          <p:cNvPr id="18" name="Espace réservé du contenu 17" descr="Espace réservé au graphique">
            <a:extLst>
              <a:ext uri="{FF2B5EF4-FFF2-40B4-BE49-F238E27FC236}">
                <a16:creationId xmlns:a16="http://schemas.microsoft.com/office/drawing/2014/main" id="{BFEA8EC1-23A4-4843-A9C3-AE771D733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>
          <a:xfrm>
            <a:off x="6201812" y="2571845"/>
            <a:ext cx="5395426" cy="29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Espace réservé du contenu 4" descr="Valeurs numériqu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dirty="0"/>
              <a:t>Communications numériques</a:t>
            </a:r>
          </a:p>
        </p:txBody>
      </p:sp>
      <p:graphicFrame>
        <p:nvGraphicFramePr>
          <p:cNvPr id="6" name="Espace réservé du contenu 5" descr="Graphique 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6918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0_TF56390039_Win32" id="{A2C48D3D-E1CA-4775-A35E-AEC151160406}" vid="{CD9B249E-2ADF-4545-A5EC-8CD837D747F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{1F8B2CC8-7277-4A25-A104-7795B8C5E798}tf56390039_win32</Template>
  <TotalTime>440</TotalTime>
  <Words>156</Words>
  <Application>Microsoft Office PowerPoint</Application>
  <PresentationFormat>Grand écran</PresentationFormat>
  <Paragraphs>52</Paragraphs>
  <Slides>10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Amasis MT Pro</vt:lpstr>
      <vt:lpstr>Arial</vt:lpstr>
      <vt:lpstr>Calibri</vt:lpstr>
      <vt:lpstr>Gill Sans MT</vt:lpstr>
      <vt:lpstr>Times New Roman</vt:lpstr>
      <vt:lpstr>Wingdings 2</vt:lpstr>
      <vt:lpstr>Dividende</vt:lpstr>
      <vt:lpstr>LA TECHNOLOGIE :  UNE ÉVOLUTION DANS LE DOMAINE DE L'INFORMATIQUE </vt:lpstr>
      <vt:lpstr>PRESENTATION</vt:lpstr>
      <vt:lpstr>INTRODUCTION</vt:lpstr>
      <vt:lpstr>INTRODUCTION</vt:lpstr>
      <vt:lpstr>PROBLEMATIQUE</vt:lpstr>
      <vt:lpstr>LES LIMITES DE L’AUTOMATISATION</vt:lpstr>
      <vt:lpstr>LES BIENFAITS DE L’AUTOMATISATION</vt:lpstr>
      <vt:lpstr>Contexte concurrentiel</vt:lpstr>
      <vt:lpstr>Communications numériques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technique</dc:title>
  <dc:creator>Gérald LARONCHE</dc:creator>
  <cp:lastModifiedBy>Gérald LARONCHE</cp:lastModifiedBy>
  <cp:revision>5</cp:revision>
  <dcterms:created xsi:type="dcterms:W3CDTF">2023-06-10T19:56:25Z</dcterms:created>
  <dcterms:modified xsi:type="dcterms:W3CDTF">2023-06-12T14:56:52Z</dcterms:modified>
</cp:coreProperties>
</file>